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99" r:id="rId4"/>
    <p:sldId id="294" r:id="rId5"/>
    <p:sldId id="262" r:id="rId6"/>
    <p:sldId id="269" r:id="rId7"/>
    <p:sldId id="282" r:id="rId8"/>
    <p:sldId id="285" r:id="rId9"/>
    <p:sldId id="295" r:id="rId10"/>
    <p:sldId id="297" r:id="rId11"/>
    <p:sldId id="286" r:id="rId12"/>
    <p:sldId id="289" r:id="rId13"/>
    <p:sldId id="287" r:id="rId14"/>
    <p:sldId id="288" r:id="rId15"/>
    <p:sldId id="280" r:id="rId16"/>
    <p:sldId id="290" r:id="rId17"/>
    <p:sldId id="293" r:id="rId18"/>
    <p:sldId id="298" r:id="rId19"/>
    <p:sldId id="29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9" d="100"/>
          <a:sy n="119" d="100"/>
        </p:scale>
        <p:origin x="-76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media/media1.mp4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F5053432-384A-45C5-B9A6-55F598F5EFB3}" type="datetimeFigureOut">
              <a:rPr lang="en-US" smtClean="0"/>
              <a:t>9/25/2015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avi"/><Relationship Id="rId2" Type="http://schemas.microsoft.com/office/2007/relationships/media" Target="../media/media3.avi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Strategic Marketing Simulator 1.0</a:t>
            </a:r>
            <a:br>
              <a:rPr lang="en-US" sz="4000" dirty="0" smtClean="0"/>
            </a:br>
            <a:r>
              <a:rPr lang="en-US" sz="4000" dirty="0" smtClean="0"/>
              <a:t>Sprint 2 review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2895600"/>
            <a:ext cx="7053072" cy="30510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1600" b="1" kern="1200" cap="all" spc="2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None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None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None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Strategic Marketing Simulator 1.0</a:t>
            </a:r>
          </a:p>
          <a:p>
            <a:r>
              <a:rPr lang="en-US" dirty="0"/>
              <a:t>Team # 15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Team </a:t>
            </a:r>
            <a:r>
              <a:rPr lang="en-US" dirty="0"/>
              <a:t>Members</a:t>
            </a:r>
          </a:p>
          <a:p>
            <a:r>
              <a:rPr lang="en-US" dirty="0"/>
              <a:t>Jeffrey Carman</a:t>
            </a:r>
          </a:p>
          <a:p>
            <a:r>
              <a:rPr lang="en-US" dirty="0"/>
              <a:t>Javier </a:t>
            </a:r>
            <a:r>
              <a:rPr lang="en-US" dirty="0" err="1" smtClean="0"/>
              <a:t>Andrial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Product Owner: Joseph </a:t>
            </a:r>
            <a:r>
              <a:rPr lang="en-US" dirty="0" err="1" smtClean="0"/>
              <a:t>Cilli</a:t>
            </a:r>
            <a:endParaRPr lang="en-US" dirty="0" smtClean="0"/>
          </a:p>
          <a:p>
            <a:r>
              <a:rPr lang="en-US" dirty="0" smtClean="0"/>
              <a:t>Project Mentor: </a:t>
            </a:r>
            <a:r>
              <a:rPr lang="en-US" dirty="0" err="1" smtClean="0"/>
              <a:t>Masoud</a:t>
            </a:r>
            <a:r>
              <a:rPr lang="en-US" dirty="0" smtClean="0"/>
              <a:t> </a:t>
            </a:r>
            <a:r>
              <a:rPr lang="en-US" dirty="0" err="1" smtClean="0"/>
              <a:t>Sadjadi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42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Strategic Marketing Simulator 1.0</a:t>
            </a:r>
            <a:br>
              <a:rPr lang="en-US" sz="4000" dirty="0" smtClean="0"/>
            </a:b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590800"/>
            <a:ext cx="715667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9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Unit Testing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PHPunit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PHPunit.xml</a:t>
            </a:r>
          </a:p>
          <a:p>
            <a:pPr marL="0" indent="0">
              <a:buNone/>
            </a:pPr>
            <a:r>
              <a:rPr lang="en-US" dirty="0" smtClean="0"/>
              <a:t>Listener Class</a:t>
            </a:r>
            <a:endParaRPr lang="en-US" dirty="0"/>
          </a:p>
        </p:txBody>
      </p:sp>
      <p:pic>
        <p:nvPicPr>
          <p:cNvPr id="5" name="Picture 4" descr="http://grandadevans.com/wp-content/uploads/2014/01/PHPUnit-logo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600200"/>
            <a:ext cx="1790700" cy="1476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621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– Assertions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" y="2438400"/>
            <a:ext cx="739444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Lucida Console" panose="020B0609040504020204" pitchFamily="49" charset="0"/>
              </a:rPr>
              <a:t>public function </a:t>
            </a:r>
            <a:r>
              <a:rPr lang="en-US" sz="1000" dirty="0" err="1">
                <a:latin typeface="Lucida Console" panose="020B0609040504020204" pitchFamily="49" charset="0"/>
              </a:rPr>
              <a:t>test_getStudentNotFound</a:t>
            </a:r>
            <a:r>
              <a:rPr lang="en-US" sz="1000" dirty="0">
                <a:latin typeface="Lucida Console" panose="020B0609040504020204" pitchFamily="49" charset="0"/>
              </a:rPr>
              <a:t>()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{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$</a:t>
            </a:r>
            <a:r>
              <a:rPr lang="en-US" sz="1000" dirty="0" err="1">
                <a:latin typeface="Lucida Console" panose="020B0609040504020204" pitchFamily="49" charset="0"/>
              </a:rPr>
              <a:t>db</a:t>
            </a:r>
            <a:r>
              <a:rPr lang="en-US" sz="1000" dirty="0">
                <a:latin typeface="Lucida Console" panose="020B0609040504020204" pitchFamily="49" charset="0"/>
              </a:rPr>
              <a:t> = new database();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return $this-&gt;</a:t>
            </a:r>
            <a:r>
              <a:rPr lang="en-US" sz="1000" dirty="0" err="1">
                <a:latin typeface="Lucida Console" panose="020B0609040504020204" pitchFamily="49" charset="0"/>
              </a:rPr>
              <a:t>assertEquals</a:t>
            </a:r>
            <a:r>
              <a:rPr lang="en-US" sz="1000" dirty="0">
                <a:latin typeface="Lucida Console" panose="020B0609040504020204" pitchFamily="49" charset="0"/>
              </a:rPr>
              <a:t>(count($</a:t>
            </a:r>
            <a:r>
              <a:rPr lang="en-US" sz="1000" dirty="0" err="1">
                <a:latin typeface="Lucida Console" panose="020B0609040504020204" pitchFamily="49" charset="0"/>
              </a:rPr>
              <a:t>db</a:t>
            </a:r>
            <a:r>
              <a:rPr lang="en-US" sz="1000" dirty="0">
                <a:latin typeface="Lucida Console" panose="020B0609040504020204" pitchFamily="49" charset="0"/>
              </a:rPr>
              <a:t>-&gt;</a:t>
            </a:r>
            <a:r>
              <a:rPr lang="en-US" sz="1000" dirty="0" err="1">
                <a:latin typeface="Lucida Console" panose="020B0609040504020204" pitchFamily="49" charset="0"/>
              </a:rPr>
              <a:t>getStudent</a:t>
            </a:r>
            <a:r>
              <a:rPr lang="en-US" sz="1000" dirty="0">
                <a:latin typeface="Lucida Console" panose="020B0609040504020204" pitchFamily="49" charset="0"/>
              </a:rPr>
              <a:t>("stickle")), 0);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		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}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 /**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     * @covers a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     */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</a:t>
            </a:r>
          </a:p>
          <a:p>
            <a:r>
              <a:rPr lang="en-US" sz="1000" dirty="0" smtClean="0">
                <a:latin typeface="Lucida Console" panose="020B0609040504020204" pitchFamily="49" charset="0"/>
              </a:rPr>
              <a:t>	public </a:t>
            </a:r>
            <a:r>
              <a:rPr lang="en-US" sz="1000" dirty="0">
                <a:latin typeface="Lucida Console" panose="020B0609040504020204" pitchFamily="49" charset="0"/>
              </a:rPr>
              <a:t>function </a:t>
            </a:r>
            <a:r>
              <a:rPr lang="en-US" sz="1000" dirty="0" err="1">
                <a:latin typeface="Lucida Console" panose="020B0609040504020204" pitchFamily="49" charset="0"/>
              </a:rPr>
              <a:t>test_addStudent</a:t>
            </a:r>
            <a:r>
              <a:rPr lang="en-US" sz="1000" dirty="0">
                <a:latin typeface="Lucida Console" panose="020B0609040504020204" pitchFamily="49" charset="0"/>
              </a:rPr>
              <a:t>()</a:t>
            </a:r>
          </a:p>
          <a:p>
            <a:r>
              <a:rPr lang="en-US" sz="1000" dirty="0" smtClean="0">
                <a:latin typeface="Lucida Console" panose="020B0609040504020204" pitchFamily="49" charset="0"/>
              </a:rPr>
              <a:t>	{</a:t>
            </a:r>
            <a:endParaRPr lang="en-US" sz="1000" dirty="0">
              <a:latin typeface="Lucida Console" panose="020B0609040504020204" pitchFamily="49" charset="0"/>
            </a:endParaRPr>
          </a:p>
          <a:p>
            <a:r>
              <a:rPr lang="en-US" sz="1000" dirty="0">
                <a:latin typeface="Lucida Console" panose="020B0609040504020204" pitchFamily="49" charset="0"/>
              </a:rPr>
              <a:t>		</a:t>
            </a:r>
          </a:p>
          <a:p>
            <a:r>
              <a:rPr lang="en-US" sz="1000" dirty="0" smtClean="0">
                <a:latin typeface="Lucida Console" panose="020B0609040504020204" pitchFamily="49" charset="0"/>
              </a:rPr>
              <a:t>	</a:t>
            </a:r>
          </a:p>
          <a:p>
            <a:endParaRPr lang="en-US" sz="1000" dirty="0" smtClean="0">
              <a:latin typeface="Lucida Console" panose="020B0609040504020204" pitchFamily="49" charset="0"/>
            </a:endParaRPr>
          </a:p>
          <a:p>
            <a:r>
              <a:rPr lang="en-US" sz="1000" dirty="0" smtClean="0">
                <a:latin typeface="Lucida Console" panose="020B0609040504020204" pitchFamily="49" charset="0"/>
              </a:rPr>
              <a:t>	$</a:t>
            </a:r>
            <a:r>
              <a:rPr lang="en-US" sz="1000" dirty="0" err="1">
                <a:latin typeface="Lucida Console" panose="020B0609040504020204" pitchFamily="49" charset="0"/>
              </a:rPr>
              <a:t>db</a:t>
            </a:r>
            <a:r>
              <a:rPr lang="en-US" sz="1000" dirty="0">
                <a:latin typeface="Lucida Console" panose="020B0609040504020204" pitchFamily="49" charset="0"/>
              </a:rPr>
              <a:t> = new database();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</a:t>
            </a:r>
            <a:r>
              <a:rPr lang="en-US" sz="1000" dirty="0" smtClean="0">
                <a:latin typeface="Lucida Console" panose="020B0609040504020204" pitchFamily="49" charset="0"/>
              </a:rPr>
              <a:t>return </a:t>
            </a:r>
            <a:r>
              <a:rPr lang="en-US" sz="1000" dirty="0">
                <a:latin typeface="Lucida Console" panose="020B0609040504020204" pitchFamily="49" charset="0"/>
              </a:rPr>
              <a:t>$this-&gt;</a:t>
            </a:r>
            <a:r>
              <a:rPr lang="en-US" sz="1000" dirty="0" err="1">
                <a:latin typeface="Lucida Console" panose="020B0609040504020204" pitchFamily="49" charset="0"/>
              </a:rPr>
              <a:t>assertEquals</a:t>
            </a:r>
            <a:r>
              <a:rPr lang="en-US" sz="1000" dirty="0">
                <a:latin typeface="Lucida Console" panose="020B0609040504020204" pitchFamily="49" charset="0"/>
              </a:rPr>
              <a:t>($</a:t>
            </a:r>
            <a:r>
              <a:rPr lang="en-US" sz="1000" dirty="0" err="1">
                <a:latin typeface="Lucida Console" panose="020B0609040504020204" pitchFamily="49" charset="0"/>
              </a:rPr>
              <a:t>db</a:t>
            </a:r>
            <a:r>
              <a:rPr lang="en-US" sz="1000" dirty="0">
                <a:latin typeface="Lucida Console" panose="020B0609040504020204" pitchFamily="49" charset="0"/>
              </a:rPr>
              <a:t>-&gt;</a:t>
            </a:r>
            <a:r>
              <a:rPr lang="en-US" sz="1000" dirty="0" err="1">
                <a:latin typeface="Lucida Console" panose="020B0609040504020204" pitchFamily="49" charset="0"/>
              </a:rPr>
              <a:t>addStudent</a:t>
            </a:r>
            <a:r>
              <a:rPr lang="en-US" sz="1000" dirty="0">
                <a:latin typeface="Lucida Console" panose="020B0609040504020204" pitchFamily="49" charset="0"/>
              </a:rPr>
              <a:t>(1651548, "</a:t>
            </a:r>
            <a:r>
              <a:rPr lang="en-US" sz="1000" dirty="0" err="1">
                <a:latin typeface="Lucida Console" panose="020B0609040504020204" pitchFamily="49" charset="0"/>
              </a:rPr>
              <a:t>rickly</a:t>
            </a:r>
            <a:r>
              <a:rPr lang="en-US" sz="1000" dirty="0">
                <a:latin typeface="Lucida Console" panose="020B0609040504020204" pitchFamily="49" charset="0"/>
              </a:rPr>
              <a:t>", "</a:t>
            </a:r>
            <a:r>
              <a:rPr lang="en-US" sz="1000" dirty="0" err="1">
                <a:latin typeface="Lucida Console" panose="020B0609040504020204" pitchFamily="49" charset="0"/>
              </a:rPr>
              <a:t>roberts</a:t>
            </a:r>
            <a:r>
              <a:rPr lang="en-US" sz="1000" dirty="0">
                <a:latin typeface="Lucida Console" panose="020B0609040504020204" pitchFamily="49" charset="0"/>
              </a:rPr>
              <a:t>", </a:t>
            </a:r>
            <a:r>
              <a:rPr lang="en-US" sz="1000" dirty="0" smtClean="0">
                <a:latin typeface="Lucida Console" panose="020B0609040504020204" pitchFamily="49" charset="0"/>
              </a:rPr>
              <a:t>"</a:t>
            </a:r>
            <a:r>
              <a:rPr lang="en-US" sz="1000" dirty="0">
                <a:latin typeface="Lucida Console" panose="020B0609040504020204" pitchFamily="49" charset="0"/>
              </a:rPr>
              <a:t>Rickle@roberts.com", 0, 1263481, "where am I", "everywhere"), null);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		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	</a:t>
            </a:r>
          </a:p>
          <a:p>
            <a:r>
              <a:rPr lang="en-US" sz="1000" dirty="0">
                <a:latin typeface="Lucida Console" panose="020B0609040504020204" pitchFamily="49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132832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– DB test failure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2400" y="1931607"/>
            <a:ext cx="8503920" cy="45720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3581400"/>
            <a:ext cx="44196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381000" y="1600200"/>
            <a:ext cx="8458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public function </a:t>
            </a:r>
            <a:r>
              <a:rPr lang="en-US" dirty="0" err="1"/>
              <a:t>test_updateStudentPasswordInValid</a:t>
            </a:r>
            <a:r>
              <a:rPr lang="en-US" dirty="0" smtClean="0"/>
              <a:t>()</a:t>
            </a:r>
          </a:p>
          <a:p>
            <a:r>
              <a:rPr lang="en-US" dirty="0" smtClean="0"/>
              <a:t>{</a:t>
            </a:r>
            <a:r>
              <a:rPr lang="en-US" dirty="0"/>
              <a:t>		</a:t>
            </a:r>
            <a:endParaRPr lang="en-US" dirty="0" smtClean="0"/>
          </a:p>
          <a:p>
            <a:r>
              <a:rPr lang="en-US" dirty="0" smtClean="0"/>
              <a:t>       $email </a:t>
            </a:r>
            <a:r>
              <a:rPr lang="en-US" dirty="0"/>
              <a:t>= "jcarm012@fiu.edu";					</a:t>
            </a:r>
            <a:r>
              <a:rPr lang="en-US" dirty="0" smtClean="0"/>
              <a:t>                            </a:t>
            </a:r>
          </a:p>
          <a:p>
            <a:r>
              <a:rPr lang="en-US" dirty="0"/>
              <a:t> </a:t>
            </a:r>
            <a:r>
              <a:rPr lang="en-US" dirty="0" smtClean="0"/>
              <a:t>      $</a:t>
            </a:r>
            <a:r>
              <a:rPr lang="en-US" dirty="0" err="1"/>
              <a:t>db</a:t>
            </a:r>
            <a:r>
              <a:rPr lang="en-US" dirty="0"/>
              <a:t> = new database();		</a:t>
            </a:r>
            <a:endParaRPr lang="en-US" dirty="0" smtClean="0"/>
          </a:p>
          <a:p>
            <a:r>
              <a:rPr lang="en-US" dirty="0" smtClean="0"/>
              <a:t>       $this-</a:t>
            </a:r>
            <a:r>
              <a:rPr lang="en-US" dirty="0"/>
              <a:t>&gt;</a:t>
            </a:r>
            <a:r>
              <a:rPr lang="en-US" dirty="0" err="1"/>
              <a:t>assertEquals</a:t>
            </a:r>
            <a:r>
              <a:rPr lang="en-US" dirty="0"/>
              <a:t>($</a:t>
            </a:r>
            <a:r>
              <a:rPr lang="en-US" dirty="0" err="1"/>
              <a:t>db</a:t>
            </a:r>
            <a:r>
              <a:rPr lang="en-US" dirty="0"/>
              <a:t>-&gt;</a:t>
            </a:r>
            <a:r>
              <a:rPr lang="en-US" dirty="0" err="1"/>
              <a:t>updateStudentPassword</a:t>
            </a:r>
            <a:r>
              <a:rPr lang="en-US" dirty="0"/>
              <a:t>($email, NULL), "fail</a:t>
            </a:r>
            <a:r>
              <a:rPr lang="en-US" dirty="0" smtClean="0"/>
              <a:t>");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0100" y="3657600"/>
            <a:ext cx="4381499" cy="2370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10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– Forgot Password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560" y="1629990"/>
            <a:ext cx="3561444" cy="44518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560" y="1629990"/>
            <a:ext cx="4413640" cy="446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41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Demo – Create an account</a:t>
            </a:r>
            <a:endParaRPr lang="en-US" sz="4000" dirty="0"/>
          </a:p>
        </p:txBody>
      </p:sp>
      <p:pic>
        <p:nvPicPr>
          <p:cNvPr id="5" name="Create accou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1219200"/>
            <a:ext cx="8805625" cy="550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4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685800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Demo – Forgot Password</a:t>
            </a:r>
            <a:endParaRPr lang="en-US" sz="4000" dirty="0"/>
          </a:p>
        </p:txBody>
      </p:sp>
      <p:pic>
        <p:nvPicPr>
          <p:cNvPr id="3" name="forgot my passwo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1219200"/>
            <a:ext cx="8839199" cy="552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6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Login</a:t>
            </a:r>
            <a:endParaRPr lang="en-US" dirty="0"/>
          </a:p>
        </p:txBody>
      </p:sp>
      <p:pic>
        <p:nvPicPr>
          <p:cNvPr id="7" name="Login 2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1198222"/>
            <a:ext cx="8839200" cy="552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61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Problems: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Learning curve - Esthetics</a:t>
            </a:r>
          </a:p>
          <a:p>
            <a:pPr marL="0" indent="0">
              <a:buNone/>
            </a:pPr>
            <a:r>
              <a:rPr lang="en-US" dirty="0" smtClean="0"/>
              <a:t>Email Server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59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Strategic Marketing Simulator 1.0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2895600"/>
            <a:ext cx="7053072" cy="30510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1600" b="1" kern="1200" cap="all" spc="2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None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None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None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Questions?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91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Simulation of hotel sales market</a:t>
            </a:r>
          </a:p>
          <a:p>
            <a:r>
              <a:rPr lang="en-US" dirty="0" smtClean="0"/>
              <a:t>Groups</a:t>
            </a:r>
          </a:p>
          <a:p>
            <a:r>
              <a:rPr lang="en-US" dirty="0" smtClean="0"/>
              <a:t>Strategic Decisions</a:t>
            </a:r>
          </a:p>
          <a:p>
            <a:r>
              <a:rPr lang="en-US" dirty="0" smtClean="0"/>
              <a:t>Accountability</a:t>
            </a:r>
          </a:p>
          <a:p>
            <a:r>
              <a:rPr lang="en-US" dirty="0" smtClean="0"/>
              <a:t>Administration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7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2 Stories – A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Carried over from sprint 1:</a:t>
            </a:r>
          </a:p>
          <a:p>
            <a:r>
              <a:rPr lang="en-US" dirty="0" smtClean="0"/>
              <a:t>Account Creation</a:t>
            </a:r>
          </a:p>
          <a:p>
            <a:pPr lvl="1"/>
            <a:r>
              <a:rPr lang="en-US" dirty="0" smtClean="0"/>
              <a:t>Email Account Verification (pending)</a:t>
            </a:r>
          </a:p>
          <a:p>
            <a:r>
              <a:rPr lang="en-US" dirty="0" smtClean="0"/>
              <a:t>Login</a:t>
            </a:r>
          </a:p>
          <a:p>
            <a:pPr marL="0" indent="0">
              <a:buNone/>
            </a:pPr>
            <a:r>
              <a:rPr lang="en-US" dirty="0" smtClean="0"/>
              <a:t>New to sprint 2:</a:t>
            </a:r>
          </a:p>
          <a:p>
            <a:r>
              <a:rPr lang="en-US" dirty="0" smtClean="0"/>
              <a:t>Forgot my password</a:t>
            </a:r>
          </a:p>
          <a:p>
            <a:pPr lvl="1"/>
            <a:r>
              <a:rPr lang="en-US" dirty="0" smtClean="0"/>
              <a:t>Email password reset (pending)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84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8534400" cy="758825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8839200" cy="559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8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 – recap unfished from Sprint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1800" b="1" dirty="0"/>
              <a:t>User Story # 666- Account Creation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 smtClean="0"/>
              <a:t>Tasks</a:t>
            </a:r>
            <a:endParaRPr lang="en-US" sz="1800" b="1" dirty="0"/>
          </a:p>
          <a:p>
            <a:pPr fontAlgn="base"/>
            <a:r>
              <a:rPr lang="en-US" dirty="0"/>
              <a:t>Insert database tables for users, groups, and courses (database subsystem).</a:t>
            </a:r>
          </a:p>
          <a:p>
            <a:pPr fontAlgn="base"/>
            <a:r>
              <a:rPr lang="en-US" dirty="0"/>
              <a:t>Setup blank home page with login link.</a:t>
            </a:r>
          </a:p>
          <a:p>
            <a:pPr fontAlgn="base"/>
            <a:r>
              <a:rPr lang="en-US" dirty="0"/>
              <a:t>Setup login page (username, password text boxes; “forgot my password”, “new user” links; and login button.</a:t>
            </a:r>
          </a:p>
          <a:p>
            <a:pPr fontAlgn="base"/>
            <a:r>
              <a:rPr lang="en-US" dirty="0"/>
              <a:t>Setup account creation webpage (username, password, PID, email text boxes; and a list of courses available.</a:t>
            </a:r>
          </a:p>
          <a:p>
            <a:pPr fontAlgn="base"/>
            <a:r>
              <a:rPr lang="en-US" dirty="0"/>
              <a:t>Setup </a:t>
            </a:r>
            <a:r>
              <a:rPr lang="en-US" dirty="0" smtClean="0"/>
              <a:t>PHP </a:t>
            </a:r>
            <a:r>
              <a:rPr lang="en-US" dirty="0"/>
              <a:t>class user with getter/setter methods and </a:t>
            </a:r>
            <a:r>
              <a:rPr lang="en-US" dirty="0" err="1"/>
              <a:t>boolean</a:t>
            </a:r>
            <a:r>
              <a:rPr lang="en-US" dirty="0"/>
              <a:t> value for </a:t>
            </a:r>
            <a:r>
              <a:rPr lang="en-US" dirty="0" err="1"/>
              <a:t>isAdmin</a:t>
            </a:r>
            <a:r>
              <a:rPr lang="en-US" dirty="0"/>
              <a:t>.</a:t>
            </a:r>
          </a:p>
          <a:p>
            <a:pPr fontAlgn="base"/>
            <a:r>
              <a:rPr lang="en-US" dirty="0"/>
              <a:t>Setup </a:t>
            </a:r>
            <a:r>
              <a:rPr lang="en-US" dirty="0" smtClean="0"/>
              <a:t>PHP </a:t>
            </a:r>
            <a:r>
              <a:rPr lang="en-US" dirty="0"/>
              <a:t>Database class and methods for updating user and group tables of the database subsystem</a:t>
            </a:r>
          </a:p>
          <a:p>
            <a:pPr fontAlgn="base"/>
            <a:r>
              <a:rPr lang="en-US" dirty="0"/>
              <a:t>write scripts to tie it all together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97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User Story # 669- User login</a:t>
            </a:r>
          </a:p>
          <a:p>
            <a:pPr marL="0" indent="0">
              <a:buNone/>
            </a:pPr>
            <a:endParaRPr lang="en-US" sz="1400" b="1" dirty="0" smtClean="0"/>
          </a:p>
          <a:p>
            <a:pPr marL="0" indent="0">
              <a:buNone/>
            </a:pPr>
            <a:r>
              <a:rPr lang="en-US" sz="1400" b="1" dirty="0" smtClean="0"/>
              <a:t>Tasks</a:t>
            </a:r>
            <a:endParaRPr lang="en-US" sz="1400" b="1" dirty="0"/>
          </a:p>
          <a:p>
            <a:pPr fontAlgn="base"/>
            <a:r>
              <a:rPr lang="en-US" sz="2100" dirty="0"/>
              <a:t>Add methods to PHP Database class for user login.</a:t>
            </a:r>
          </a:p>
          <a:p>
            <a:pPr fontAlgn="base"/>
            <a:r>
              <a:rPr lang="en-US" sz="2100" dirty="0"/>
              <a:t>write scripts to communicate with to Database subsystem from front end.</a:t>
            </a:r>
          </a:p>
          <a:p>
            <a:pPr fontAlgn="base"/>
            <a:r>
              <a:rPr lang="en-US" sz="2100" dirty="0"/>
              <a:t>write scripts to navigate user to homepage upon success.</a:t>
            </a:r>
          </a:p>
          <a:p>
            <a:pPr fontAlgn="base"/>
            <a:r>
              <a:rPr lang="en-US" sz="2100" dirty="0"/>
              <a:t>Appropriate error message upon value.</a:t>
            </a:r>
          </a:p>
          <a:p>
            <a:pPr fontAlgn="base"/>
            <a:r>
              <a:rPr lang="en-US" sz="2100" dirty="0"/>
              <a:t>(Future release should have account lockout policy) 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684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 – Sprint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User Story # 667- Forgot my </a:t>
            </a:r>
            <a:r>
              <a:rPr lang="en-US" sz="1400" b="1" dirty="0" smtClean="0"/>
              <a:t>password</a:t>
            </a:r>
          </a:p>
          <a:p>
            <a:pPr marL="0" indent="0">
              <a:buNone/>
            </a:pPr>
            <a:endParaRPr lang="en-US" sz="1400" b="1" dirty="0"/>
          </a:p>
          <a:p>
            <a:pPr marL="0" indent="0">
              <a:buNone/>
            </a:pPr>
            <a:r>
              <a:rPr lang="en-US" sz="1400" b="1" dirty="0" smtClean="0"/>
              <a:t>Tasks:</a:t>
            </a:r>
          </a:p>
          <a:p>
            <a:pPr marL="0" indent="0">
              <a:buNone/>
            </a:pPr>
            <a:endParaRPr lang="en-US" sz="1400" dirty="0"/>
          </a:p>
          <a:p>
            <a:pPr fontAlgn="base"/>
            <a:r>
              <a:rPr lang="en-US" sz="1400" dirty="0"/>
              <a:t>The user clicks on the “forgot my password” link from the login page.</a:t>
            </a:r>
          </a:p>
          <a:p>
            <a:pPr fontAlgn="base"/>
            <a:r>
              <a:rPr lang="en-US" sz="1400" dirty="0"/>
              <a:t>The system generates a random temporary password.</a:t>
            </a:r>
          </a:p>
          <a:p>
            <a:pPr fontAlgn="base"/>
            <a:r>
              <a:rPr lang="en-US" sz="1400" dirty="0"/>
              <a:t>The system sends the use an email with his or her temporary password enclosed.</a:t>
            </a:r>
          </a:p>
          <a:p>
            <a:pPr fontAlgn="base"/>
            <a:r>
              <a:rPr lang="en-US" sz="1400" dirty="0"/>
              <a:t>The user logs onto the system using the temporary password.</a:t>
            </a:r>
          </a:p>
          <a:p>
            <a:pPr fontAlgn="base"/>
            <a:r>
              <a:rPr lang="en-US" sz="1400" dirty="0"/>
              <a:t>The system requires that the user reset his password by entering it in two text boxes.</a:t>
            </a:r>
          </a:p>
          <a:p>
            <a:pPr fontAlgn="base"/>
            <a:r>
              <a:rPr lang="en-US" sz="1400" dirty="0"/>
              <a:t>The user’s password is reset.</a:t>
            </a:r>
          </a:p>
          <a:p>
            <a:pPr fontAlgn="base"/>
            <a:endParaRPr lang="en-US" sz="21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49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 – use case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Use </a:t>
            </a:r>
            <a:r>
              <a:rPr lang="en-US" b="1" dirty="0"/>
              <a:t>Case 5 – Forgot my password</a:t>
            </a:r>
            <a:endParaRPr lang="en-US" dirty="0"/>
          </a:p>
          <a:p>
            <a:r>
              <a:rPr lang="en-US" b="1" dirty="0"/>
              <a:t>Actor:</a:t>
            </a:r>
            <a:endParaRPr lang="en-US" dirty="0"/>
          </a:p>
          <a:p>
            <a:r>
              <a:rPr lang="en-US" dirty="0"/>
              <a:t>Student</a:t>
            </a:r>
          </a:p>
          <a:p>
            <a:r>
              <a:rPr lang="en-US" b="1" dirty="0"/>
              <a:t>Pre-Conditions:</a:t>
            </a:r>
            <a:endParaRPr lang="en-US" dirty="0"/>
          </a:p>
          <a:p>
            <a:r>
              <a:rPr lang="en-US" dirty="0"/>
              <a:t>Student forgets his or her password</a:t>
            </a:r>
          </a:p>
          <a:p>
            <a:r>
              <a:rPr lang="en-US" b="1" dirty="0"/>
              <a:t>Normal Course:</a:t>
            </a:r>
            <a:endParaRPr lang="en-US" dirty="0"/>
          </a:p>
          <a:p>
            <a:r>
              <a:rPr lang="en-US" dirty="0"/>
              <a:t>1.      Student navigates to forgot my password page</a:t>
            </a:r>
          </a:p>
          <a:p>
            <a:r>
              <a:rPr lang="en-US" dirty="0"/>
              <a:t>2.      Student enters email or PID in text box</a:t>
            </a:r>
          </a:p>
          <a:p>
            <a:r>
              <a:rPr lang="en-US" dirty="0"/>
              <a:t>3.      Use clicks on “find my account” button</a:t>
            </a:r>
          </a:p>
          <a:p>
            <a:r>
              <a:rPr lang="en-US" dirty="0"/>
              <a:t>4.      The user then answers the security question</a:t>
            </a:r>
          </a:p>
          <a:p>
            <a:r>
              <a:rPr lang="en-US" dirty="0"/>
              <a:t>5.      Student enters new password in text box</a:t>
            </a:r>
          </a:p>
          <a:p>
            <a:r>
              <a:rPr lang="en-US" dirty="0"/>
              <a:t>6.      Student presses “change my password” button</a:t>
            </a:r>
          </a:p>
          <a:p>
            <a:r>
              <a:rPr lang="en-US" dirty="0"/>
              <a:t>7.      Students Password has been changed</a:t>
            </a:r>
          </a:p>
          <a:p>
            <a:r>
              <a:rPr lang="en-US" dirty="0"/>
              <a:t>           </a:t>
            </a:r>
          </a:p>
          <a:p>
            <a:pPr marL="0" indent="0">
              <a:buNone/>
            </a:pPr>
            <a:r>
              <a:rPr lang="en-US" b="1" dirty="0"/>
              <a:t>Alternative Course:</a:t>
            </a:r>
            <a:endParaRPr lang="en-US" dirty="0"/>
          </a:p>
          <a:p>
            <a:r>
              <a:rPr lang="en-US" b="1" dirty="0"/>
              <a:t>            Student email did not match</a:t>
            </a:r>
            <a:endParaRPr lang="en-US" dirty="0"/>
          </a:p>
          <a:p>
            <a:r>
              <a:rPr lang="en-US" b="1" dirty="0"/>
              <a:t>            </a:t>
            </a:r>
            <a:r>
              <a:rPr lang="en-US" dirty="0"/>
              <a:t>Student will have to repeat step 2</a:t>
            </a:r>
          </a:p>
          <a:p>
            <a:r>
              <a:rPr lang="en-US" b="1" dirty="0"/>
              <a:t>            Student secret Answer did not match</a:t>
            </a:r>
            <a:endParaRPr lang="en-US" dirty="0"/>
          </a:p>
          <a:p>
            <a:r>
              <a:rPr lang="en-US" b="1" dirty="0"/>
              <a:t>            </a:t>
            </a:r>
            <a:r>
              <a:rPr lang="en-US" dirty="0"/>
              <a:t>Student will have to repeat from step 1</a:t>
            </a:r>
          </a:p>
          <a:p>
            <a:r>
              <a:rPr lang="en-US" b="1" dirty="0"/>
              <a:t>            Student did not enter a valid password</a:t>
            </a:r>
            <a:endParaRPr lang="en-US" dirty="0"/>
          </a:p>
          <a:p>
            <a:r>
              <a:rPr lang="en-US" b="1" dirty="0"/>
              <a:t>            </a:t>
            </a:r>
            <a:r>
              <a:rPr lang="en-US" dirty="0"/>
              <a:t>Student will have to repeat step 5</a:t>
            </a:r>
          </a:p>
          <a:p>
            <a:r>
              <a:rPr lang="en-US" b="1" dirty="0"/>
              <a:t>                       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Post Conditions: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                    Student </a:t>
            </a:r>
            <a:r>
              <a:rPr lang="en-US" b="1" dirty="0"/>
              <a:t>was successful</a:t>
            </a:r>
            <a:endParaRPr lang="en-US" dirty="0"/>
          </a:p>
          <a:p>
            <a:r>
              <a:rPr lang="en-US" dirty="0"/>
              <a:t>            Student has a new pass word and can log into the system.</a:t>
            </a:r>
          </a:p>
          <a:p>
            <a:r>
              <a:rPr lang="en-US" dirty="0"/>
              <a:t>            </a:t>
            </a:r>
            <a:r>
              <a:rPr lang="en-US" b="1" dirty="0"/>
              <a:t>Student was unsuccessful</a:t>
            </a:r>
            <a:endParaRPr lang="en-US" dirty="0"/>
          </a:p>
          <a:p>
            <a:r>
              <a:rPr lang="en-US" dirty="0"/>
              <a:t>The Student will have to repeat from step 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379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81000"/>
            <a:ext cx="8382000" cy="1524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Forgot </a:t>
            </a:r>
            <a:r>
              <a:rPr lang="en-US" sz="4000" dirty="0" smtClean="0"/>
              <a:t>my password sequence diagram</a:t>
            </a: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667000"/>
            <a:ext cx="641032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24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ivic">
    <a:dk1>
      <a:sysClr val="windowText" lastClr="000000"/>
    </a:dk1>
    <a:lt1>
      <a:sysClr val="window" lastClr="FFFFFF"/>
    </a:lt1>
    <a:dk2>
      <a:srgbClr val="646B86"/>
    </a:dk2>
    <a:lt2>
      <a:srgbClr val="C5D1D7"/>
    </a:lt2>
    <a:accent1>
      <a:srgbClr val="D16349"/>
    </a:accent1>
    <a:accent2>
      <a:srgbClr val="CCB400"/>
    </a:accent2>
    <a:accent3>
      <a:srgbClr val="8CADAE"/>
    </a:accent3>
    <a:accent4>
      <a:srgbClr val="8C7B70"/>
    </a:accent4>
    <a:accent5>
      <a:srgbClr val="8FB08C"/>
    </a:accent5>
    <a:accent6>
      <a:srgbClr val="D19049"/>
    </a:accent6>
    <a:hlink>
      <a:srgbClr val="00A3D6"/>
    </a:hlink>
    <a:folHlink>
      <a:srgbClr val="694F07"/>
    </a:folHlink>
  </a:clrScheme>
</a:themeOverride>
</file>

<file path=ppt/theme/themeOverride2.xml><?xml version="1.0" encoding="utf-8"?>
<a:themeOverride xmlns:a="http://schemas.openxmlformats.org/drawingml/2006/main">
  <a:clrScheme name="Civic">
    <a:dk1>
      <a:sysClr val="windowText" lastClr="000000"/>
    </a:dk1>
    <a:lt1>
      <a:sysClr val="window" lastClr="FFFFFF"/>
    </a:lt1>
    <a:dk2>
      <a:srgbClr val="646B86"/>
    </a:dk2>
    <a:lt2>
      <a:srgbClr val="C5D1D7"/>
    </a:lt2>
    <a:accent1>
      <a:srgbClr val="D16349"/>
    </a:accent1>
    <a:accent2>
      <a:srgbClr val="CCB400"/>
    </a:accent2>
    <a:accent3>
      <a:srgbClr val="8CADAE"/>
    </a:accent3>
    <a:accent4>
      <a:srgbClr val="8C7B70"/>
    </a:accent4>
    <a:accent5>
      <a:srgbClr val="8FB08C"/>
    </a:accent5>
    <a:accent6>
      <a:srgbClr val="D19049"/>
    </a:accent6>
    <a:hlink>
      <a:srgbClr val="00A3D6"/>
    </a:hlink>
    <a:folHlink>
      <a:srgbClr val="694F07"/>
    </a:folHlink>
  </a:clrScheme>
</a:themeOverride>
</file>

<file path=ppt/theme/themeOverride3.xml><?xml version="1.0" encoding="utf-8"?>
<a:themeOverride xmlns:a="http://schemas.openxmlformats.org/drawingml/2006/main">
  <a:clrScheme name="Civic">
    <a:dk1>
      <a:sysClr val="windowText" lastClr="000000"/>
    </a:dk1>
    <a:lt1>
      <a:sysClr val="window" lastClr="FFFFFF"/>
    </a:lt1>
    <a:dk2>
      <a:srgbClr val="646B86"/>
    </a:dk2>
    <a:lt2>
      <a:srgbClr val="C5D1D7"/>
    </a:lt2>
    <a:accent1>
      <a:srgbClr val="D16349"/>
    </a:accent1>
    <a:accent2>
      <a:srgbClr val="CCB400"/>
    </a:accent2>
    <a:accent3>
      <a:srgbClr val="8CADAE"/>
    </a:accent3>
    <a:accent4>
      <a:srgbClr val="8C7B70"/>
    </a:accent4>
    <a:accent5>
      <a:srgbClr val="8FB08C"/>
    </a:accent5>
    <a:accent6>
      <a:srgbClr val="D19049"/>
    </a:accent6>
    <a:hlink>
      <a:srgbClr val="00A3D6"/>
    </a:hlink>
    <a:folHlink>
      <a:srgbClr val="694F07"/>
    </a:folHlink>
  </a:clrScheme>
</a:themeOverride>
</file>

<file path=ppt/theme/themeOverride4.xml><?xml version="1.0" encoding="utf-8"?>
<a:themeOverride xmlns:a="http://schemas.openxmlformats.org/drawingml/2006/main">
  <a:clrScheme name="Civic">
    <a:dk1>
      <a:sysClr val="windowText" lastClr="000000"/>
    </a:dk1>
    <a:lt1>
      <a:sysClr val="window" lastClr="FFFFFF"/>
    </a:lt1>
    <a:dk2>
      <a:srgbClr val="646B86"/>
    </a:dk2>
    <a:lt2>
      <a:srgbClr val="C5D1D7"/>
    </a:lt2>
    <a:accent1>
      <a:srgbClr val="D16349"/>
    </a:accent1>
    <a:accent2>
      <a:srgbClr val="CCB400"/>
    </a:accent2>
    <a:accent3>
      <a:srgbClr val="8CADAE"/>
    </a:accent3>
    <a:accent4>
      <a:srgbClr val="8C7B70"/>
    </a:accent4>
    <a:accent5>
      <a:srgbClr val="8FB08C"/>
    </a:accent5>
    <a:accent6>
      <a:srgbClr val="D19049"/>
    </a:accent6>
    <a:hlink>
      <a:srgbClr val="00A3D6"/>
    </a:hlink>
    <a:folHlink>
      <a:srgbClr val="694F0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1023</TotalTime>
  <Words>428</Words>
  <Application>Microsoft Office PowerPoint</Application>
  <PresentationFormat>On-screen Show (4:3)</PresentationFormat>
  <Paragraphs>146</Paragraphs>
  <Slides>19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Civic</vt:lpstr>
      <vt:lpstr>Strategic Marketing Simulator 1.0 Sprint 2 review</vt:lpstr>
      <vt:lpstr>Introduction</vt:lpstr>
      <vt:lpstr>Sprint 2 Stories – A summary</vt:lpstr>
      <vt:lpstr>Introduction</vt:lpstr>
      <vt:lpstr>User stories – recap unfished from Sprint 1</vt:lpstr>
      <vt:lpstr>User stories</vt:lpstr>
      <vt:lpstr>User stories – Sprint 2</vt:lpstr>
      <vt:lpstr>User stories – use case modeling</vt:lpstr>
      <vt:lpstr>Forgot my password sequence diagram</vt:lpstr>
      <vt:lpstr>Strategic Marketing Simulator 1.0 </vt:lpstr>
      <vt:lpstr>Software Testing</vt:lpstr>
      <vt:lpstr>Software Testing – Assertions</vt:lpstr>
      <vt:lpstr>Software Testing – DB test failure</vt:lpstr>
      <vt:lpstr>Software Testing – Forgot Password</vt:lpstr>
      <vt:lpstr> Demo – Create an account</vt:lpstr>
      <vt:lpstr>Demo – Forgot Password</vt:lpstr>
      <vt:lpstr>Demo - Login</vt:lpstr>
      <vt:lpstr>PowerPoint Presentation</vt:lpstr>
      <vt:lpstr>Strategic Marketing Simulator 1.0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</dc:creator>
  <cp:lastModifiedBy>Jeffrey</cp:lastModifiedBy>
  <cp:revision>52</cp:revision>
  <dcterms:created xsi:type="dcterms:W3CDTF">2015-09-11T12:39:21Z</dcterms:created>
  <dcterms:modified xsi:type="dcterms:W3CDTF">2015-09-25T11:59:59Z</dcterms:modified>
</cp:coreProperties>
</file>

<file path=docProps/thumbnail.jpeg>
</file>